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4" autoAdjust="0"/>
  </p:normalViewPr>
  <p:slideViewPr>
    <p:cSldViewPr snapToGrid="0">
      <p:cViewPr varScale="1">
        <p:scale>
          <a:sx n="109" d="100"/>
          <a:sy n="109" d="100"/>
        </p:scale>
        <p:origin x="68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UARIO\Desktop\MARZO%202026\REPORTE%20FURAG%20VIGENCIA%202025%20-%20MRZO%202026\INFORMES%20PQRS%202025\PORCENTAJES%20INFORME%20PQRS%20OCTUBRE%202025%2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OCTUBRE%202025%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OCTUBRE%202025%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MARZO%202026\REPORTE%20FURAG%20VIGENCIA%202025%20-%20MRZO%202026\INFORMES%20PQRS%202025\PORCENTAJES%20INFORME%20PQRS%20OCTUBRE%202025%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USUARIO\Desktop\MARZO%202026\REPORTE%20FURAG%20VIGENCIA%202025%20-%20MRZO%202026\INFORMES%20PQRS%202025\PORCENTAJES%20INFORME%20PQRS%20OCTUBRE%202025%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CO"/>
              <a:t>CANALES DE ATENCIÓN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comunicacion Juli'!$F$10</c:f>
              <c:strCache>
                <c:ptCount val="1"/>
                <c:pt idx="0">
                  <c:v>TELEFÓNICO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Juli'!$G$10:$H$10</c:f>
              <c:numCache>
                <c:formatCode>0%</c:formatCode>
                <c:ptCount val="2"/>
                <c:pt idx="0" formatCode="General">
                  <c:v>205</c:v>
                </c:pt>
                <c:pt idx="1">
                  <c:v>0.59941520467836262</c:v>
                </c:pt>
              </c:numCache>
            </c:numRef>
          </c:val>
          <c:extLst>
            <c:ext xmlns:c16="http://schemas.microsoft.com/office/drawing/2014/chart" uri="{C3380CC4-5D6E-409C-BE32-E72D297353CC}">
              <c16:uniqueId val="{00000000-0598-41F5-8883-0D441BFCD27C}"/>
            </c:ext>
          </c:extLst>
        </c:ser>
        <c:ser>
          <c:idx val="1"/>
          <c:order val="1"/>
          <c:tx>
            <c:strRef>
              <c:f>'total canales comunicacion Juli'!$F$11</c:f>
              <c:strCache>
                <c:ptCount val="1"/>
                <c:pt idx="0">
                  <c:v>VIRTUAL </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Juli'!$G$11:$H$11</c:f>
              <c:numCache>
                <c:formatCode>0%</c:formatCode>
                <c:ptCount val="2"/>
                <c:pt idx="0" formatCode="General">
                  <c:v>102</c:v>
                </c:pt>
                <c:pt idx="1">
                  <c:v>0.2982456140350877</c:v>
                </c:pt>
              </c:numCache>
            </c:numRef>
          </c:val>
          <c:extLst>
            <c:ext xmlns:c16="http://schemas.microsoft.com/office/drawing/2014/chart" uri="{C3380CC4-5D6E-409C-BE32-E72D297353CC}">
              <c16:uniqueId val="{00000001-0598-41F5-8883-0D441BFCD27C}"/>
            </c:ext>
          </c:extLst>
        </c:ser>
        <c:ser>
          <c:idx val="2"/>
          <c:order val="2"/>
          <c:tx>
            <c:strRef>
              <c:f>'total canales comunicacion Juli'!$F$12</c:f>
              <c:strCache>
                <c:ptCount val="1"/>
                <c:pt idx="0">
                  <c:v>PRESENCIAL Y ESCRITO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Juli'!$G$12:$H$12</c:f>
              <c:numCache>
                <c:formatCode>0%</c:formatCode>
                <c:ptCount val="2"/>
                <c:pt idx="0" formatCode="General">
                  <c:v>35</c:v>
                </c:pt>
                <c:pt idx="1">
                  <c:v>0.1023391812865497</c:v>
                </c:pt>
              </c:numCache>
            </c:numRef>
          </c:val>
          <c:extLst>
            <c:ext xmlns:c16="http://schemas.microsoft.com/office/drawing/2014/chart" uri="{C3380CC4-5D6E-409C-BE32-E72D297353CC}">
              <c16:uniqueId val="{00000002-0598-41F5-8883-0D441BFCD27C}"/>
            </c:ext>
          </c:extLst>
        </c:ser>
        <c:ser>
          <c:idx val="3"/>
          <c:order val="3"/>
          <c:tx>
            <c:strRef>
              <c:f>'total canales comunicacion Juli'!$F$13</c:f>
              <c:strCache>
                <c:ptCount val="1"/>
                <c:pt idx="0">
                  <c:v>TOTAL</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comunicacion Juli'!$G$9:$H$9</c:f>
              <c:strCache>
                <c:ptCount val="2"/>
                <c:pt idx="0">
                  <c:v>CANTIDAD</c:v>
                </c:pt>
                <c:pt idx="1">
                  <c:v>PORCENTAJE </c:v>
                </c:pt>
              </c:strCache>
            </c:strRef>
          </c:cat>
          <c:val>
            <c:numRef>
              <c:f>'total canales comunicacion Juli'!$G$13:$H$13</c:f>
              <c:numCache>
                <c:formatCode>0%</c:formatCode>
                <c:ptCount val="2"/>
                <c:pt idx="0" formatCode="General">
                  <c:v>342</c:v>
                </c:pt>
                <c:pt idx="1">
                  <c:v>1</c:v>
                </c:pt>
              </c:numCache>
            </c:numRef>
          </c:val>
          <c:extLst>
            <c:ext xmlns:c16="http://schemas.microsoft.com/office/drawing/2014/chart" uri="{C3380CC4-5D6E-409C-BE32-E72D297353CC}">
              <c16:uniqueId val="{00000003-0598-41F5-8883-0D441BFCD27C}"/>
            </c:ext>
          </c:extLst>
        </c:ser>
        <c:dLbls>
          <c:dLblPos val="inEnd"/>
          <c:showLegendKey val="0"/>
          <c:showVal val="1"/>
          <c:showCatName val="0"/>
          <c:showSerName val="0"/>
          <c:showPercent val="0"/>
          <c:showBubbleSize val="0"/>
        </c:dLbls>
        <c:gapWidth val="80"/>
        <c:overlap val="25"/>
        <c:axId val="-217040160"/>
        <c:axId val="-217036352"/>
      </c:barChart>
      <c:catAx>
        <c:axId val="-2170401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s-CO"/>
              <a:t>LINEA MOVIL 3138052807   </a:t>
            </a:r>
          </a:p>
        </c:rich>
      </c:tx>
      <c:layout>
        <c:manualLayout>
          <c:xMode val="edge"/>
          <c:yMode val="edge"/>
          <c:x val="0.12455418207058794"/>
          <c:y val="1.8518518518518517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s-CO"/>
        </a:p>
      </c:txPr>
    </c:title>
    <c:autoTitleDeleted val="0"/>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190</c:v>
                </c:pt>
                <c:pt idx="1">
                  <c:v>0</c:v>
                </c:pt>
                <c:pt idx="2">
                  <c:v>15</c:v>
                </c:pt>
                <c:pt idx="3">
                  <c:v>205</c:v>
                </c:pt>
              </c:numCache>
            </c:numRef>
          </c:val>
          <c:extLst>
            <c:ext xmlns:c16="http://schemas.microsoft.com/office/drawing/2014/chart" uri="{C3380CC4-5D6E-409C-BE32-E72D297353CC}">
              <c16:uniqueId val="{00000000-0E2F-4555-BE60-6DD3EBFC9F69}"/>
            </c:ext>
          </c:extLst>
        </c:ser>
        <c:ser>
          <c:idx val="1"/>
          <c:order val="1"/>
          <c:tx>
            <c:strRef>
              <c:f>'comunicacion telefonica'!$H$9</c:f>
              <c:strCache>
                <c:ptCount val="1"/>
                <c:pt idx="0">
                  <c:v>PORCENTAJE </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dLbl>
              <c:idx val="0"/>
              <c:layout>
                <c:manualLayout>
                  <c:x val="1.916495964148375E-2"/>
                  <c:y val="-6.530612244897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F-4555-BE60-6DD3EBFC9F69}"/>
                </c:ext>
              </c:extLst>
            </c:dLbl>
            <c:dLbl>
              <c:idx val="1"/>
              <c:layout>
                <c:manualLayout>
                  <c:x val="1.6427108264128982E-2"/>
                  <c:y val="-5.9863945578231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2F-4555-BE60-6DD3EBFC9F69}"/>
                </c:ext>
              </c:extLst>
            </c:dLbl>
            <c:dLbl>
              <c:idx val="2"/>
              <c:layout>
                <c:manualLayout>
                  <c:x val="3.0116365150902939E-2"/>
                  <c:y val="-8.7074829931972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2F-4555-BE60-6DD3EBFC9F69}"/>
                </c:ext>
              </c:extLst>
            </c:dLbl>
            <c:dLbl>
              <c:idx val="3"/>
              <c:layout>
                <c:manualLayout>
                  <c:x val="1.916495964148365E-2"/>
                  <c:y val="-5.4421768707483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2F-4555-BE60-6DD3EBFC9F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0.92682926829268297</c:v>
                </c:pt>
                <c:pt idx="1">
                  <c:v>0</c:v>
                </c:pt>
                <c:pt idx="2">
                  <c:v>7.3170731707317069E-2</c:v>
                </c:pt>
                <c:pt idx="3">
                  <c:v>1</c:v>
                </c:pt>
              </c:numCache>
            </c:numRef>
          </c:val>
          <c:extLst>
            <c:ext xmlns:c16="http://schemas.microsoft.com/office/drawing/2014/chart" uri="{C3380CC4-5D6E-409C-BE32-E72D297353CC}">
              <c16:uniqueId val="{00000005-0E2F-4555-BE60-6DD3EBFC9F69}"/>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6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DICEMB'!$G$9</c:f>
              <c:strCache>
                <c:ptCount val="1"/>
                <c:pt idx="0">
                  <c:v>CANTIDAD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'canales de comun virtual DICEMB'!$F$10:$F$12</c:f>
              <c:strCache>
                <c:ptCount val="3"/>
                <c:pt idx="0">
                  <c:v>atencionalusuario@itp.edu.co</c:v>
                </c:pt>
                <c:pt idx="1">
                  <c:v>notificacionesjudiciales@itp.edu.co</c:v>
                </c:pt>
                <c:pt idx="2">
                  <c:v>TOTAL VIRTUAL </c:v>
                </c:pt>
              </c:strCache>
            </c:strRef>
          </c:cat>
          <c:val>
            <c:numRef>
              <c:f>'canales de comun virtual DICEMB'!$G$10:$G$12</c:f>
              <c:numCache>
                <c:formatCode>General</c:formatCode>
                <c:ptCount val="3"/>
                <c:pt idx="0">
                  <c:v>102</c:v>
                </c:pt>
                <c:pt idx="1">
                  <c:v>2</c:v>
                </c:pt>
                <c:pt idx="2">
                  <c:v>104</c:v>
                </c:pt>
              </c:numCache>
            </c:numRef>
          </c:val>
          <c:extLst>
            <c:ext xmlns:c16="http://schemas.microsoft.com/office/drawing/2014/chart" uri="{C3380CC4-5D6E-409C-BE32-E72D297353CC}">
              <c16:uniqueId val="{00000000-892E-4F2F-97B9-9E10B15FCE38}"/>
            </c:ext>
          </c:extLst>
        </c:ser>
        <c:ser>
          <c:idx val="1"/>
          <c:order val="1"/>
          <c:tx>
            <c:strRef>
              <c:f>'canales de comun virtual DICEMB'!$H$9</c:f>
              <c:strCache>
                <c:ptCount val="1"/>
                <c:pt idx="0">
                  <c:v>PORCENTAJE </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'canales de comun virtual DICEMB'!$F$10:$F$12</c:f>
              <c:strCache>
                <c:ptCount val="3"/>
                <c:pt idx="0">
                  <c:v>atencionalusuario@itp.edu.co</c:v>
                </c:pt>
                <c:pt idx="1">
                  <c:v>notificacionesjudiciales@itp.edu.co</c:v>
                </c:pt>
                <c:pt idx="2">
                  <c:v>TOTAL VIRTUAL </c:v>
                </c:pt>
              </c:strCache>
            </c:strRef>
          </c:cat>
          <c:val>
            <c:numRef>
              <c:f>'canales de comun virtual DICEMB'!$H$10:$H$12</c:f>
              <c:numCache>
                <c:formatCode>0%</c:formatCode>
                <c:ptCount val="3"/>
                <c:pt idx="0">
                  <c:v>0.97</c:v>
                </c:pt>
                <c:pt idx="1">
                  <c:v>0.03</c:v>
                </c:pt>
                <c:pt idx="2">
                  <c:v>1</c:v>
                </c:pt>
              </c:numCache>
            </c:numRef>
          </c:val>
          <c:extLst>
            <c:ext xmlns:c16="http://schemas.microsoft.com/office/drawing/2014/chart" uri="{C3380CC4-5D6E-409C-BE32-E72D297353CC}">
              <c16:uniqueId val="{00000001-892E-4F2F-97B9-9E10B15FCE38}"/>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CO"/>
              <a:t>PQRSD POR MODALIDAD DE PETICIÓN  </a:t>
            </a:r>
          </a:p>
        </c:rich>
      </c:tx>
      <c:layout>
        <c:manualLayout>
          <c:xMode val="edge"/>
          <c:yMode val="edge"/>
          <c:x val="0.21599770534088739"/>
          <c:y val="0"/>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'tipos pqrs NOVIEMBRE 2025'!$G$9</c:f>
              <c:strCache>
                <c:ptCount val="1"/>
                <c:pt idx="0">
                  <c:v>CANTIDAD</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'tipos pqrs NOVIEMBRE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NOVIEMBRE 2025'!$G$10:$G$16</c:f>
              <c:numCache>
                <c:formatCode>0</c:formatCode>
                <c:ptCount val="7"/>
                <c:pt idx="0">
                  <c:v>102</c:v>
                </c:pt>
                <c:pt idx="1">
                  <c:v>96</c:v>
                </c:pt>
                <c:pt idx="2">
                  <c:v>1</c:v>
                </c:pt>
                <c:pt idx="3">
                  <c:v>0</c:v>
                </c:pt>
                <c:pt idx="4">
                  <c:v>0</c:v>
                </c:pt>
                <c:pt idx="5">
                  <c:v>0</c:v>
                </c:pt>
                <c:pt idx="6">
                  <c:v>143</c:v>
                </c:pt>
              </c:numCache>
            </c:numRef>
          </c:val>
          <c:extLst>
            <c:ext xmlns:c16="http://schemas.microsoft.com/office/drawing/2014/chart" uri="{C3380CC4-5D6E-409C-BE32-E72D297353CC}">
              <c16:uniqueId val="{00000000-4688-4354-903B-8981EF0B7246}"/>
            </c:ext>
          </c:extLst>
        </c:ser>
        <c:ser>
          <c:idx val="1"/>
          <c:order val="1"/>
          <c:tx>
            <c:strRef>
              <c:f>'tipos pqrs NOVIEMBRE 2025'!$H$9</c:f>
              <c:strCache>
                <c:ptCount val="1"/>
                <c:pt idx="0">
                  <c:v>PORCENTAJE </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'tipos pqrs NOVIEMBRE 2025'!$F$10:$F$16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NOVIEMBRE 2025'!$H$10:$H$16</c:f>
              <c:numCache>
                <c:formatCode>0%</c:formatCode>
                <c:ptCount val="7"/>
                <c:pt idx="0">
                  <c:v>0.2982456140350877</c:v>
                </c:pt>
                <c:pt idx="1">
                  <c:v>0.2807017543859649</c:v>
                </c:pt>
                <c:pt idx="2">
                  <c:v>2.9239766081871343E-3</c:v>
                </c:pt>
                <c:pt idx="3">
                  <c:v>0</c:v>
                </c:pt>
                <c:pt idx="4">
                  <c:v>0</c:v>
                </c:pt>
                <c:pt idx="5">
                  <c:v>0</c:v>
                </c:pt>
                <c:pt idx="6">
                  <c:v>0.41812865497076024</c:v>
                </c:pt>
              </c:numCache>
            </c:numRef>
          </c:val>
          <c:extLst>
            <c:ext xmlns:c16="http://schemas.microsoft.com/office/drawing/2014/chart" uri="{C3380CC4-5D6E-409C-BE32-E72D297353CC}">
              <c16:uniqueId val="{00000001-4688-4354-903B-8981EF0B7246}"/>
            </c:ext>
          </c:extLst>
        </c:ser>
        <c:dLbls>
          <c:showLegendKey val="0"/>
          <c:showVal val="1"/>
          <c:showCatName val="0"/>
          <c:showSerName val="0"/>
          <c:showPercent val="0"/>
          <c:showBubbleSize val="0"/>
        </c:dLbls>
        <c:gapWidth val="150"/>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PETICIONES ATENDIDAS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 Total PQRSD Atendidas 309</c:v>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'Peticiones por dependencia'!$D$10:$D$22</c:f>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f>'Peticiones por dependencia'!$F$10:$F$22</c:f>
              <c:numCache>
                <c:formatCode>General</c:formatCode>
                <c:ptCount val="13"/>
                <c:pt idx="0">
                  <c:v>55</c:v>
                </c:pt>
                <c:pt idx="1">
                  <c:v>24</c:v>
                </c:pt>
                <c:pt idx="2">
                  <c:v>19</c:v>
                </c:pt>
                <c:pt idx="3">
                  <c:v>20</c:v>
                </c:pt>
                <c:pt idx="4">
                  <c:v>15</c:v>
                </c:pt>
                <c:pt idx="5">
                  <c:v>32</c:v>
                </c:pt>
                <c:pt idx="6">
                  <c:v>23</c:v>
                </c:pt>
                <c:pt idx="7">
                  <c:v>18</c:v>
                </c:pt>
                <c:pt idx="8">
                  <c:v>26</c:v>
                </c:pt>
                <c:pt idx="9">
                  <c:v>20</c:v>
                </c:pt>
                <c:pt idx="10">
                  <c:v>23</c:v>
                </c:pt>
                <c:pt idx="11">
                  <c:v>13</c:v>
                </c:pt>
                <c:pt idx="12">
                  <c:v>21</c:v>
                </c:pt>
              </c:numCache>
            </c:numRef>
          </c:val>
          <c:extLst>
            <c:ext xmlns:c16="http://schemas.microsoft.com/office/drawing/2014/chart" uri="{C3380CC4-5D6E-409C-BE32-E72D297353CC}">
              <c16:uniqueId val="{00000000-6BA6-4F14-8743-48E0DDB215F9}"/>
            </c:ext>
          </c:extLst>
        </c:ser>
        <c:dLbls>
          <c:showLegendKey val="0"/>
          <c:showVal val="1"/>
          <c:showCatName val="0"/>
          <c:showSerName val="0"/>
          <c:showPercent val="0"/>
          <c:showBubbleSize val="0"/>
        </c:dLbls>
        <c:gapWidth val="150"/>
        <c:shape val="box"/>
        <c:axId val="-217032544"/>
        <c:axId val="-217029280"/>
        <c:axId val="0"/>
        <c:extLst>
          <c:ext xmlns:c15="http://schemas.microsoft.com/office/drawing/2012/chart" uri="{02D57815-91ED-43cb-92C2-25804820EDAC}">
            <c15:filteredBarSeries>
              <c15:ser>
                <c:idx val="1"/>
                <c:order val="1"/>
                <c:tx>
                  <c:v>PETICIONES ATENDIDAS </c:v>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'Peticiones por dependencia'!$D$10:$D$22</c15:sqref>
                        </c15:formulaRef>
                      </c:ext>
                    </c:extLst>
                    <c:strCache>
                      <c:ptCount val="13"/>
                      <c:pt idx="0">
                        <c:v>ATENCION AL USUARIO</c:v>
                      </c:pt>
                      <c:pt idx="1">
                        <c:v>BIENESTAR UNIVERSITARIO</c:v>
                      </c:pt>
                      <c:pt idx="2">
                        <c:v>CONTRATACION</c:v>
                      </c:pt>
                      <c:pt idx="3">
                        <c:v>JURIDICA</c:v>
                      </c:pt>
                      <c:pt idx="4">
                        <c:v>RECTORIA</c:v>
                      </c:pt>
                      <c:pt idx="5">
                        <c:v>REGISTRO Y CONTROL</c:v>
                      </c:pt>
                      <c:pt idx="6">
                        <c:v>SALA DE DOCENTES</c:v>
                      </c:pt>
                      <c:pt idx="7">
                        <c:v>TALENTO HUMANO</c:v>
                      </c:pt>
                      <c:pt idx="8">
                        <c:v>TESORERIA</c:v>
                      </c:pt>
                      <c:pt idx="9">
                        <c:v>SECRETARIA CONSEJO ACADEMICO  </c:v>
                      </c:pt>
                      <c:pt idx="10">
                        <c:v>CONSEJO ACADEMICO </c:v>
                      </c:pt>
                      <c:pt idx="11">
                        <c:v>VICERRECTORIA ACADEMICA</c:v>
                      </c:pt>
                      <c:pt idx="12">
                        <c:v>VICERRECTORIA ADMINISTRATIVA</c:v>
                      </c:pt>
                    </c:strCache>
                  </c:strRef>
                </c:cat>
                <c:val>
                  <c:numRef>
                    <c:extLst>
                      <c:ext uri="{02D57815-91ED-43cb-92C2-25804820EDAC}">
                        <c15:formulaRef>
                          <c15:sqref>'Peticiones por dependencia'!$C$10:$C$22</c15:sqref>
                        </c15:formulaRef>
                      </c:ext>
                    </c:extLst>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val>
                <c:extLst>
                  <c:ext xmlns:c16="http://schemas.microsoft.com/office/drawing/2014/chart" uri="{C3380CC4-5D6E-409C-BE32-E72D297353CC}">
                    <c16:uniqueId val="{00000001-6BA6-4F14-8743-48E0DDB215F9}"/>
                  </c:ext>
                </c:extLst>
              </c15:ser>
            </c15:filteredBarSeries>
          </c:ext>
        </c:extLst>
      </c:bar3DChart>
      <c:catAx>
        <c:axId val="-2170325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DEPENDENCIA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PQRSD Atendidas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165EC-2CE7-4FF7-8D30-98E4A5757953}" type="datetimeFigureOut">
              <a:rPr lang="es-CO" smtClean="0"/>
              <a:t>7/04/2026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C292-34A6-4176-BF6D-64A3A0EA0BEA}" type="slidenum">
              <a:rPr lang="es-CO" smtClean="0"/>
              <a:t>‹Nº›</a:t>
            </a:fld>
            <a:endParaRPr lang="es-CO"/>
          </a:p>
        </p:txBody>
      </p:sp>
    </p:spTree>
    <p:extLst>
      <p:ext uri="{BB962C8B-B14F-4D97-AF65-F5344CB8AC3E}">
        <p14:creationId xmlns:p14="http://schemas.microsoft.com/office/powerpoint/2010/main" val="367767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D04C292-34A6-4176-BF6D-64A3A0EA0BEA}" type="slidenum">
              <a:rPr lang="es-CO" smtClean="0"/>
              <a:t>6</a:t>
            </a:fld>
            <a:endParaRPr lang="es-CO"/>
          </a:p>
        </p:txBody>
      </p:sp>
    </p:spTree>
    <p:extLst>
      <p:ext uri="{BB962C8B-B14F-4D97-AF65-F5344CB8AC3E}">
        <p14:creationId xmlns:p14="http://schemas.microsoft.com/office/powerpoint/2010/main" val="42918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A580-5E42-4D6B-9E6A-D42BF636F4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8D85AD6-BA74-4D1C-9663-9B4B3BD8CF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787A504-49F6-4926-B3A5-97DD84CCF545}"/>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B8570D02-A447-4D92-94BA-3A5C7EA896E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5FF4ECE-4DF4-4651-93E8-DAFE12B87CC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424492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3231F-DDED-402A-A654-4CE032F67CA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0540B1F-9A6C-4749-86A3-A4FEEC88A5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5C7EE4C-6B17-491E-A976-826C9019541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AAD43D4-DF10-4CFB-AE63-CB40FD07904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3075E3-27A8-47C8-9EEC-A4BC8C22B521}"/>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9620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72815-4036-4FD8-A6F7-184C2B90B3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DC4947B-7A3E-4D08-9012-AD11500EC4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B40FB95-DCB5-41CA-9DE0-397E6EA1E8E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8A25D060-5928-48A9-BF66-E864328F7F4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C85416-DA01-473F-9D0A-706036F0574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0173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D7436A-ABE4-4EF2-94CB-FF49597C33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755CB46-E97E-4A78-AFA2-D6C57FF260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D707C3-914A-4B34-B7C5-100A1431D2A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9215A458-0272-4454-8E82-A50F6C34660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01E31E-1584-46E2-8035-1FD37E937E49}"/>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231491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B1A8D-D534-49E8-8CA8-6C09053253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B8A649A-199F-4B04-8517-758772E60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68D41D-F7CC-4616-993F-1FFF0499AA32}"/>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D999223A-EDFB-45AB-B540-B198E7133B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975BBBE-5B33-4A42-9AF2-714E1AF2E4F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58013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3250C-E946-4E0D-B059-3569652018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2F5F63A-F3B8-458B-8E3A-99F524318D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6A633AA-478A-4C77-96BB-99298231CB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027B06A-1892-4B69-BBA9-9B1EA99B929E}"/>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76EFD92E-2E9E-4C63-8AE9-1A7F858CC8C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F654310-F245-4BDD-BEE5-C840937C80E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75315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A0F4C-0504-4698-A004-108A14004F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444EDE6-7E68-4ABE-ACCB-8C35DB9C2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2E8C50-DC3A-47A1-A3AE-3009787F9E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8FA0490-CDD8-4FD5-869A-71AE9F30E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7917E4-B375-43F8-9E60-32F6C721C5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9510ADF-BBA8-490D-8142-40ED48BE5423}"/>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8" name="Marcador de pie de página 7">
            <a:extLst>
              <a:ext uri="{FF2B5EF4-FFF2-40B4-BE49-F238E27FC236}">
                <a16:creationId xmlns:a16="http://schemas.microsoft.com/office/drawing/2014/main" id="{89B4B28E-C99D-4C45-B7F8-DC2F911AFAF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5203D93-0B97-41B6-BCCA-07C7D0FDBA88}"/>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34915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5EDD5-113B-4908-86E3-8591B39B35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FA86A61-36A7-4644-912D-047468B9F2C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4" name="Marcador de pie de página 3">
            <a:extLst>
              <a:ext uri="{FF2B5EF4-FFF2-40B4-BE49-F238E27FC236}">
                <a16:creationId xmlns:a16="http://schemas.microsoft.com/office/drawing/2014/main" id="{E5372AFB-7656-418D-A3B0-5AF0FC33B34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6BA7AB7-055A-402C-BE5A-615E853C89BD}"/>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360849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4F8CD3-DD3A-4A1B-A7FA-CFE5B227DE84}"/>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3" name="Marcador de pie de página 2">
            <a:extLst>
              <a:ext uri="{FF2B5EF4-FFF2-40B4-BE49-F238E27FC236}">
                <a16:creationId xmlns:a16="http://schemas.microsoft.com/office/drawing/2014/main" id="{083F386A-97AD-42CD-B570-5E076939817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F39D792-FB61-4D31-9D8E-53CA5709C546}"/>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72938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2E9DC-0678-42FE-BE88-E7B13DF142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3BEBEC-266C-4363-B578-FD504B16E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525521B-9DAE-41E2-8170-24494BF8B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C79DBC-5A53-422D-972C-C93074ED956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54564FE0-88E7-4B75-8EC4-C9BEAA826F7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75393DD-41DF-4C25-B4FE-68A638CE7002}"/>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124080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78EDA-3525-401F-880D-CF35DAEA0C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131230E-4BFB-4BDE-8C43-5B8B92AB2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0714C5E-A198-40D2-85B9-9ED8FA071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CB6304-38D4-4A4A-8728-2CD1CA20F2BB}"/>
              </a:ext>
            </a:extLst>
          </p:cNvPr>
          <p:cNvSpPr>
            <a:spLocks noGrp="1"/>
          </p:cNvSpPr>
          <p:nvPr>
            <p:ph type="dt" sz="half" idx="10"/>
          </p:nvPr>
        </p:nvSpPr>
        <p:spPr/>
        <p:txBody>
          <a:bodyPr/>
          <a:lstStyle/>
          <a:p>
            <a:fld id="{80C86C0F-4848-4444-81B6-A396378CA9EB}" type="datetimeFigureOut">
              <a:rPr lang="es-CO" smtClean="0"/>
              <a:t>7/04/2026</a:t>
            </a:fld>
            <a:endParaRPr lang="es-CO"/>
          </a:p>
        </p:txBody>
      </p:sp>
      <p:sp>
        <p:nvSpPr>
          <p:cNvPr id="6" name="Marcador de pie de página 5">
            <a:extLst>
              <a:ext uri="{FF2B5EF4-FFF2-40B4-BE49-F238E27FC236}">
                <a16:creationId xmlns:a16="http://schemas.microsoft.com/office/drawing/2014/main" id="{938B0F8E-EB16-48F9-98C8-A2E0BFBD98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E93B29F-D570-469B-8D77-C7B6D5D64AAA}"/>
              </a:ext>
            </a:extLst>
          </p:cNvPr>
          <p:cNvSpPr>
            <a:spLocks noGrp="1"/>
          </p:cNvSpPr>
          <p:nvPr>
            <p:ph type="sldNum" sz="quarter" idx="12"/>
          </p:nvPr>
        </p:nvSpPr>
        <p:spPr/>
        <p:txBody>
          <a:bodyPr/>
          <a:lstStyle/>
          <a:p>
            <a:fld id="{1C160CB1-B878-42B6-86B8-6CE9BFFBC2CF}" type="slidenum">
              <a:rPr lang="es-CO" smtClean="0"/>
              <a:t>‹Nº›</a:t>
            </a:fld>
            <a:endParaRPr lang="es-CO"/>
          </a:p>
        </p:txBody>
      </p:sp>
    </p:spTree>
    <p:extLst>
      <p:ext uri="{BB962C8B-B14F-4D97-AF65-F5344CB8AC3E}">
        <p14:creationId xmlns:p14="http://schemas.microsoft.com/office/powerpoint/2010/main" val="6805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8F04BB-080E-4B26-8793-409578521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58B54E1-2391-45D4-982D-FD685C6E3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12F1E8-4AF7-475A-BCB8-F05CBC2F2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86C0F-4848-4444-81B6-A396378CA9EB}" type="datetimeFigureOut">
              <a:rPr lang="es-CO" smtClean="0"/>
              <a:t>7/04/2026</a:t>
            </a:fld>
            <a:endParaRPr lang="es-CO"/>
          </a:p>
        </p:txBody>
      </p:sp>
      <p:sp>
        <p:nvSpPr>
          <p:cNvPr id="5" name="Marcador de pie de página 4">
            <a:extLst>
              <a:ext uri="{FF2B5EF4-FFF2-40B4-BE49-F238E27FC236}">
                <a16:creationId xmlns:a16="http://schemas.microsoft.com/office/drawing/2014/main" id="{F492DB95-3767-4B0B-A27E-A3BED75CE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C5DCD90-64DB-4DEF-B6C0-9221B5E76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60CB1-B878-42B6-86B8-6CE9BFFBC2CF}" type="slidenum">
              <a:rPr lang="es-CO" smtClean="0"/>
              <a:t>‹Nº›</a:t>
            </a:fld>
            <a:endParaRPr lang="es-CO"/>
          </a:p>
        </p:txBody>
      </p:sp>
    </p:spTree>
    <p:extLst>
      <p:ext uri="{BB962C8B-B14F-4D97-AF65-F5344CB8AC3E}">
        <p14:creationId xmlns:p14="http://schemas.microsoft.com/office/powerpoint/2010/main" val="173565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jpg"/><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mailto:notificacionesjudiciales@itp.edu.co" TargetMode="External"/><Relationship Id="rId4" Type="http://schemas.openxmlformats.org/officeDocument/2006/relationships/hyperlink" Target="mailto:atencionalusuario@itp.edu.c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6.jp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chart" Target="../charts/chart5.x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50640" t="29886" r="24555" b="51305"/>
          <a:stretch/>
        </p:blipFill>
        <p:spPr>
          <a:xfrm>
            <a:off x="6119445" y="633045"/>
            <a:ext cx="5812891" cy="2479432"/>
          </a:xfrm>
          <a:prstGeom prst="rect">
            <a:avLst/>
          </a:prstGeom>
        </p:spPr>
      </p:pic>
      <p:pic>
        <p:nvPicPr>
          <p:cNvPr id="7" name="Imagen 6"/>
          <p:cNvPicPr/>
          <p:nvPr/>
        </p:nvPicPr>
        <p:blipFill rotWithShape="1">
          <a:blip r:embed="rId4"/>
          <a:srcRect l="63756" t="49624" r="24059" b="30978"/>
          <a:stretch/>
        </p:blipFill>
        <p:spPr bwMode="auto">
          <a:xfrm>
            <a:off x="9372600" y="3307937"/>
            <a:ext cx="2454715" cy="2126078"/>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a:stretch>
            <a:fillRect/>
          </a:stretch>
        </p:blipFill>
        <p:spPr>
          <a:xfrm>
            <a:off x="3615958" y="5752844"/>
            <a:ext cx="5962405" cy="469433"/>
          </a:xfrm>
          <a:prstGeom prst="rect">
            <a:avLst/>
          </a:prstGeom>
        </p:spPr>
      </p:pic>
      <p:sp>
        <p:nvSpPr>
          <p:cNvPr id="3" name="Rectángulo 2"/>
          <p:cNvSpPr/>
          <p:nvPr/>
        </p:nvSpPr>
        <p:spPr>
          <a:xfrm>
            <a:off x="3615958" y="4233686"/>
            <a:ext cx="6096000" cy="1200329"/>
          </a:xfrm>
          <a:prstGeom prst="rect">
            <a:avLst/>
          </a:prstGeom>
        </p:spPr>
        <p:txBody>
          <a:bodyPr>
            <a:spAutoFit/>
          </a:bodyPr>
          <a:lstStyle/>
          <a:p>
            <a:pPr lvl="0" algn="ctr"/>
            <a:r>
              <a:rPr lang="es-CO" b="1" dirty="0">
                <a:solidFill>
                  <a:schemeClr val="bg1"/>
                </a:solidFill>
              </a:rPr>
              <a:t>Informe de Peticiones, Quejas, Reclamos,</a:t>
            </a:r>
          </a:p>
          <a:p>
            <a:pPr lvl="0" algn="ctr"/>
            <a:r>
              <a:rPr lang="es-CO" b="1" dirty="0">
                <a:solidFill>
                  <a:schemeClr val="bg1"/>
                </a:solidFill>
              </a:rPr>
              <a:t>Sugerencias y Denuncias</a:t>
            </a:r>
          </a:p>
          <a:p>
            <a:pPr lvl="0" algn="ctr"/>
            <a:r>
              <a:rPr lang="es-CO" b="1" dirty="0">
                <a:solidFill>
                  <a:schemeClr val="bg1"/>
                </a:solidFill>
              </a:rPr>
              <a:t>(PQRSD)</a:t>
            </a:r>
          </a:p>
          <a:p>
            <a:pPr lvl="0" algn="ctr"/>
            <a:r>
              <a:rPr lang="es-CO" b="1" dirty="0">
                <a:solidFill>
                  <a:schemeClr val="bg1"/>
                </a:solidFill>
              </a:rPr>
              <a:t> </a:t>
            </a:r>
            <a:r>
              <a:rPr lang="es-CO" b="1" dirty="0" smtClean="0">
                <a:solidFill>
                  <a:schemeClr val="bg1"/>
                </a:solidFill>
              </a:rPr>
              <a:t>Octubre/2025</a:t>
            </a:r>
            <a:endParaRPr lang="es-CO" b="1" dirty="0">
              <a:solidFill>
                <a:schemeClr val="bg1"/>
              </a:solidFill>
              <a:sym typeface="Arial"/>
            </a:endParaRPr>
          </a:p>
        </p:txBody>
      </p:sp>
    </p:spTree>
    <p:extLst>
      <p:ext uri="{BB962C8B-B14F-4D97-AF65-F5344CB8AC3E}">
        <p14:creationId xmlns:p14="http://schemas.microsoft.com/office/powerpoint/2010/main" val="235214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532386" y="378042"/>
            <a:ext cx="4126066" cy="646331"/>
          </a:xfrm>
          <a:prstGeom prst="rect">
            <a:avLst/>
          </a:prstGeom>
        </p:spPr>
        <p:txBody>
          <a:bodyPr wrap="none">
            <a:spAutoFit/>
          </a:bodyPr>
          <a:lstStyle/>
          <a:p>
            <a:r>
              <a:rPr lang="es-CO" sz="3600" b="1" dirty="0"/>
              <a:t>RECOMENDACIONES</a:t>
            </a:r>
          </a:p>
        </p:txBody>
      </p:sp>
      <p:sp>
        <p:nvSpPr>
          <p:cNvPr id="3" name="Rectángulo 2"/>
          <p:cNvSpPr/>
          <p:nvPr/>
        </p:nvSpPr>
        <p:spPr>
          <a:xfrm>
            <a:off x="4528039" y="1727427"/>
            <a:ext cx="6096000" cy="1477328"/>
          </a:xfrm>
          <a:prstGeom prst="rect">
            <a:avLst/>
          </a:prstGeom>
        </p:spPr>
        <p:txBody>
          <a:bodyPr>
            <a:spAutoFit/>
          </a:bodyPr>
          <a:lstStyle/>
          <a:p>
            <a:pPr algn="just"/>
            <a:r>
              <a:rPr lang="es-CO" dirty="0"/>
              <a:t>Optimización del Canal Telefónico: Para reducir el 7% de llamadas perdidas , se propone la implementación de un sistema de buzón de voz o devolución de llamadas, garantizando que el acceso a la información sea inclusivo y sencillo para todos los usuarios.</a:t>
            </a:r>
          </a:p>
        </p:txBody>
      </p:sp>
      <p:sp>
        <p:nvSpPr>
          <p:cNvPr id="4" name="Rectángulo 3"/>
          <p:cNvSpPr/>
          <p:nvPr/>
        </p:nvSpPr>
        <p:spPr>
          <a:xfrm>
            <a:off x="5002823" y="4155949"/>
            <a:ext cx="6096000" cy="1477328"/>
          </a:xfrm>
          <a:prstGeom prst="rect">
            <a:avLst/>
          </a:prstGeom>
        </p:spPr>
        <p:txBody>
          <a:bodyPr>
            <a:spAutoFit/>
          </a:bodyPr>
          <a:lstStyle/>
          <a:p>
            <a:pPr algn="just"/>
            <a:r>
              <a:rPr lang="es-CO" dirty="0"/>
              <a:t>Capacitación en Tiempos de Respuesta: Reforzar el conocimiento de los plazos legales, especialmente para Traslados por Competencia y Entes de Control, los cuales deben resolverse en un máximo de 5 días para mantener la celeridad institucional.</a:t>
            </a:r>
          </a:p>
        </p:txBody>
      </p:sp>
      <p:pic>
        <p:nvPicPr>
          <p:cNvPr id="5" name="Imagen 4"/>
          <p:cNvPicPr>
            <a:picLocks noChangeAspect="1"/>
          </p:cNvPicPr>
          <p:nvPr/>
        </p:nvPicPr>
        <p:blipFill rotWithShape="1">
          <a:blip r:embed="rId3"/>
          <a:srcRect l="64922" t="25682" r="4687" b="40188"/>
          <a:stretch/>
        </p:blipFill>
        <p:spPr>
          <a:xfrm>
            <a:off x="1412631" y="1482068"/>
            <a:ext cx="3115408" cy="1968045"/>
          </a:xfrm>
          <a:prstGeom prst="rect">
            <a:avLst/>
          </a:prstGeom>
        </p:spPr>
      </p:pic>
      <p:pic>
        <p:nvPicPr>
          <p:cNvPr id="6" name="Imagen 5"/>
          <p:cNvPicPr>
            <a:picLocks noChangeAspect="1"/>
          </p:cNvPicPr>
          <p:nvPr/>
        </p:nvPicPr>
        <p:blipFill rotWithShape="1">
          <a:blip r:embed="rId4"/>
          <a:srcRect l="68494" t="23222" r="3458" b="45339"/>
          <a:stretch/>
        </p:blipFill>
        <p:spPr>
          <a:xfrm>
            <a:off x="1887415" y="3978076"/>
            <a:ext cx="3115408" cy="1964292"/>
          </a:xfrm>
          <a:prstGeom prst="rect">
            <a:avLst/>
          </a:prstGeom>
        </p:spPr>
      </p:pic>
    </p:spTree>
    <p:extLst>
      <p:ext uri="{BB962C8B-B14F-4D97-AF65-F5344CB8AC3E}">
        <p14:creationId xmlns:p14="http://schemas.microsoft.com/office/powerpoint/2010/main" val="79666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623145E-B551-489C-ACD3-27D8A4C477AC}"/>
              </a:ext>
            </a:extLst>
          </p:cNvPr>
          <p:cNvSpPr txBox="1"/>
          <p:nvPr/>
        </p:nvSpPr>
        <p:spPr>
          <a:xfrm>
            <a:off x="2155849" y="2066192"/>
            <a:ext cx="8760155" cy="2554545"/>
          </a:xfrm>
          <a:prstGeom prst="rect">
            <a:avLst/>
          </a:prstGeom>
          <a:noFill/>
        </p:spPr>
        <p:txBody>
          <a:bodyPr wrap="none" rtlCol="0">
            <a:spAutoFit/>
          </a:bodyPr>
          <a:lstStyle/>
          <a:p>
            <a:pPr algn="ctr"/>
            <a:r>
              <a:rPr lang="es-CO" sz="4000" dirty="0"/>
              <a:t>Informe de Peticiones, Quejas, Reclamos,</a:t>
            </a:r>
          </a:p>
          <a:p>
            <a:pPr algn="ctr"/>
            <a:r>
              <a:rPr lang="es-CO" sz="4000" dirty="0"/>
              <a:t>Sugerencias y Denuncias</a:t>
            </a:r>
          </a:p>
          <a:p>
            <a:pPr algn="ctr"/>
            <a:r>
              <a:rPr lang="es-CO" sz="4000" dirty="0"/>
              <a:t>(PQRSD)</a:t>
            </a:r>
          </a:p>
          <a:p>
            <a:pPr algn="ctr"/>
            <a:r>
              <a:rPr lang="es-CO" sz="4000" dirty="0" smtClean="0"/>
              <a:t>Octubre/2025</a:t>
            </a:r>
            <a:endParaRPr lang="es-CO" sz="4000" dirty="0"/>
          </a:p>
        </p:txBody>
      </p:sp>
    </p:spTree>
    <p:extLst>
      <p:ext uri="{BB962C8B-B14F-4D97-AF65-F5344CB8AC3E}">
        <p14:creationId xmlns:p14="http://schemas.microsoft.com/office/powerpoint/2010/main" val="277184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753207" y="1120703"/>
            <a:ext cx="9999785" cy="2031325"/>
          </a:xfrm>
          <a:prstGeom prst="rect">
            <a:avLst/>
          </a:prstGeom>
        </p:spPr>
        <p:txBody>
          <a:bodyPr wrap="square">
            <a:spAutoFit/>
          </a:bodyPr>
          <a:lstStyle/>
          <a:p>
            <a:pPr algn="just"/>
            <a:r>
              <a:rPr lang="es-CO" dirty="0"/>
              <a:t>El presente documento corresponde al Informe de Peticiones, </a:t>
            </a:r>
            <a:r>
              <a:rPr lang="es-CO" dirty="0" smtClean="0"/>
              <a:t>Quejas, Reclamos</a:t>
            </a:r>
            <a:r>
              <a:rPr lang="es-CO" dirty="0"/>
              <a:t>, Sugerencias y Denuncias (PQRSD) recibidas y atendidas por </a:t>
            </a:r>
            <a:r>
              <a:rPr lang="es-CO" dirty="0" smtClean="0"/>
              <a:t>la Oficina </a:t>
            </a:r>
            <a:r>
              <a:rPr lang="es-CO" dirty="0"/>
              <a:t>de atención al usuario </a:t>
            </a:r>
            <a:r>
              <a:rPr lang="es-CO" dirty="0" smtClean="0"/>
              <a:t>de la Institución Universitaria del Putumayo. Correspondiente </a:t>
            </a:r>
            <a:r>
              <a:rPr lang="es-CO" dirty="0"/>
              <a:t>al mes de </a:t>
            </a:r>
            <a:r>
              <a:rPr lang="es-CO" dirty="0" smtClean="0"/>
              <a:t>octubre de 2025. </a:t>
            </a:r>
          </a:p>
          <a:p>
            <a:pPr algn="just"/>
            <a:endParaRPr lang="es-CO" dirty="0"/>
          </a:p>
          <a:p>
            <a:pPr algn="just"/>
            <a:r>
              <a:rPr lang="es-CO" dirty="0" smtClean="0"/>
              <a:t>De </a:t>
            </a:r>
            <a:r>
              <a:rPr lang="es-CO" dirty="0"/>
              <a:t>acuerdo con los datos arrojados por los canales de atención, </a:t>
            </a:r>
            <a:r>
              <a:rPr lang="es-CO" dirty="0" smtClean="0"/>
              <a:t>durante </a:t>
            </a:r>
            <a:r>
              <a:rPr lang="es-CO" dirty="0"/>
              <a:t>en el mes de </a:t>
            </a:r>
            <a:r>
              <a:rPr lang="es-CO" dirty="0" smtClean="0"/>
              <a:t>octubre, </a:t>
            </a:r>
            <a:r>
              <a:rPr lang="es-CO" dirty="0"/>
              <a:t>se recibieron </a:t>
            </a:r>
            <a:r>
              <a:rPr lang="es-CO" dirty="0" smtClean="0"/>
              <a:t>(342) PQRSD, garantizando </a:t>
            </a:r>
            <a:r>
              <a:rPr lang="es-CO" dirty="0"/>
              <a:t>el registro del 100% y teniendo en cuenta lo reportado </a:t>
            </a:r>
            <a:r>
              <a:rPr lang="es-CO" dirty="0" smtClean="0"/>
              <a:t>les </a:t>
            </a:r>
            <a:r>
              <a:rPr lang="es-CO" dirty="0"/>
              <a:t>fue asignado su trámite, no se negó el acceso a ninguna de ellas.</a:t>
            </a:r>
          </a:p>
        </p:txBody>
      </p:sp>
      <p:sp>
        <p:nvSpPr>
          <p:cNvPr id="8" name="TextBox 29">
            <a:extLst>
              <a:ext uri="{FF2B5EF4-FFF2-40B4-BE49-F238E27FC236}">
                <a16:creationId xmlns:a16="http://schemas.microsoft.com/office/drawing/2014/main" id="{A03E2A1C-4743-478B-A867-725AA05FA7CE}"/>
              </a:ext>
            </a:extLst>
          </p:cNvPr>
          <p:cNvSpPr txBox="1"/>
          <p:nvPr/>
        </p:nvSpPr>
        <p:spPr>
          <a:xfrm>
            <a:off x="2889751" y="263348"/>
            <a:ext cx="6175118" cy="707886"/>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sp>
        <p:nvSpPr>
          <p:cNvPr id="3" name="Rectángulo 2"/>
          <p:cNvSpPr/>
          <p:nvPr/>
        </p:nvSpPr>
        <p:spPr>
          <a:xfrm>
            <a:off x="753207" y="4034135"/>
            <a:ext cx="4821116" cy="923330"/>
          </a:xfrm>
          <a:prstGeom prst="rect">
            <a:avLst/>
          </a:prstGeom>
        </p:spPr>
        <p:txBody>
          <a:bodyPr wrap="square">
            <a:spAutoFit/>
          </a:bodyPr>
          <a:lstStyle/>
          <a:p>
            <a:pPr algn="just"/>
            <a:r>
              <a:rPr lang="es-CO" dirty="0"/>
              <a:t>Al conectar todos los canales, logramos trámites más ágiles y un acceso a la información </a:t>
            </a:r>
            <a:r>
              <a:rPr lang="es-CO" dirty="0" smtClean="0"/>
              <a:t>inclusivo </a:t>
            </a:r>
            <a:r>
              <a:rPr lang="es-CO" dirty="0"/>
              <a:t>y sencillo.</a:t>
            </a:r>
          </a:p>
        </p:txBody>
      </p:sp>
      <p:graphicFrame>
        <p:nvGraphicFramePr>
          <p:cNvPr id="9" name="Gráfico 8"/>
          <p:cNvGraphicFramePr>
            <a:graphicFrameLocks/>
          </p:cNvGraphicFramePr>
          <p:nvPr>
            <p:extLst>
              <p:ext uri="{D42A27DB-BD31-4B8C-83A1-F6EECF244321}">
                <p14:modId xmlns:p14="http://schemas.microsoft.com/office/powerpoint/2010/main" val="1283473160"/>
              </p:ext>
            </p:extLst>
          </p:nvPr>
        </p:nvGraphicFramePr>
        <p:xfrm>
          <a:off x="5574323" y="3056792"/>
          <a:ext cx="5792300" cy="3203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6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614635" y="412978"/>
            <a:ext cx="6179996" cy="646331"/>
          </a:xfrm>
          <a:prstGeom prst="rect">
            <a:avLst/>
          </a:prstGeom>
        </p:spPr>
        <p:txBody>
          <a:bodyPr wrap="square">
            <a:spAutoFit/>
          </a:bodyPr>
          <a:lstStyle/>
          <a:p>
            <a:pPr algn="just"/>
            <a:r>
              <a:rPr lang="es-CO" b="1" dirty="0" smtClean="0"/>
              <a:t>GESTIÓN: CANALES DE ATENCIÓN</a:t>
            </a:r>
            <a:r>
              <a:rPr lang="es-CO" b="1" dirty="0"/>
              <a:t> </a:t>
            </a:r>
            <a:r>
              <a:rPr lang="es-CO" b="1" dirty="0" smtClean="0"/>
              <a:t>TELEFONÍA CELULAR   </a:t>
            </a:r>
            <a:endParaRPr lang="es-CO" dirty="0"/>
          </a:p>
          <a:p>
            <a:pPr algn="ctr"/>
            <a:endParaRPr lang="es-CO" b="1" dirty="0"/>
          </a:p>
        </p:txBody>
      </p:sp>
      <p:graphicFrame>
        <p:nvGraphicFramePr>
          <p:cNvPr id="6" name="Gráfico 5"/>
          <p:cNvGraphicFramePr>
            <a:graphicFrameLocks/>
          </p:cNvGraphicFramePr>
          <p:nvPr>
            <p:extLst>
              <p:ext uri="{D42A27DB-BD31-4B8C-83A1-F6EECF244321}">
                <p14:modId xmlns:p14="http://schemas.microsoft.com/office/powerpoint/2010/main" val="2132088350"/>
              </p:ext>
            </p:extLst>
          </p:nvPr>
        </p:nvGraphicFramePr>
        <p:xfrm>
          <a:off x="377732" y="1045956"/>
          <a:ext cx="4941277" cy="2765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to 1"/>
          <p:cNvGraphicFramePr>
            <a:graphicFrameLocks noChangeAspect="1"/>
          </p:cNvGraphicFramePr>
          <p:nvPr>
            <p:extLst>
              <p:ext uri="{D42A27DB-BD31-4B8C-83A1-F6EECF244321}">
                <p14:modId xmlns:p14="http://schemas.microsoft.com/office/powerpoint/2010/main" val="1043078990"/>
              </p:ext>
            </p:extLst>
          </p:nvPr>
        </p:nvGraphicFramePr>
        <p:xfrm>
          <a:off x="575529" y="4444279"/>
          <a:ext cx="4191000" cy="1333500"/>
        </p:xfrm>
        <a:graphic>
          <a:graphicData uri="http://schemas.openxmlformats.org/presentationml/2006/ole">
            <mc:AlternateContent xmlns:mc="http://schemas.openxmlformats.org/markup-compatibility/2006">
              <mc:Choice xmlns:v="urn:schemas-microsoft-com:vml" Requires="v">
                <p:oleObj spid="_x0000_s4207" name="Hoja de cálculo" r:id="rId5" imgW="4190872" imgH="1333472" progId="Excel.Sheet.12">
                  <p:embed/>
                </p:oleObj>
              </mc:Choice>
              <mc:Fallback>
                <p:oleObj name="Hoja de cálculo" r:id="rId5" imgW="4190872" imgH="1333472" progId="Excel.Sheet.12">
                  <p:embed/>
                  <p:pic>
                    <p:nvPicPr>
                      <p:cNvPr id="0" name=""/>
                      <p:cNvPicPr/>
                      <p:nvPr/>
                    </p:nvPicPr>
                    <p:blipFill>
                      <a:blip r:embed="rId6"/>
                      <a:stretch>
                        <a:fillRect/>
                      </a:stretch>
                    </p:blipFill>
                    <p:spPr>
                      <a:xfrm>
                        <a:off x="575529" y="4444279"/>
                        <a:ext cx="4191000" cy="1333500"/>
                      </a:xfrm>
                      <a:prstGeom prst="rect">
                        <a:avLst/>
                      </a:prstGeom>
                    </p:spPr>
                  </p:pic>
                </p:oleObj>
              </mc:Fallback>
            </mc:AlternateContent>
          </a:graphicData>
        </a:graphic>
      </p:graphicFrame>
      <p:sp>
        <p:nvSpPr>
          <p:cNvPr id="4" name="Rectángulo 3"/>
          <p:cNvSpPr/>
          <p:nvPr/>
        </p:nvSpPr>
        <p:spPr>
          <a:xfrm>
            <a:off x="5109429" y="883311"/>
            <a:ext cx="6096000" cy="5078313"/>
          </a:xfrm>
          <a:prstGeom prst="rect">
            <a:avLst/>
          </a:prstGeom>
        </p:spPr>
        <p:txBody>
          <a:bodyPr>
            <a:spAutoFit/>
          </a:bodyPr>
          <a:lstStyle/>
          <a:p>
            <a:pPr algn="just"/>
            <a:r>
              <a:rPr lang="es-CO" dirty="0"/>
              <a:t>Durante el mes de octubre, el sistema de atención telefónica identificado con el número 3138052807 procesó un total de 205 llamadas</a:t>
            </a:r>
            <a:r>
              <a:rPr lang="es-CO" dirty="0" smtClean="0"/>
              <a:t>.</a:t>
            </a:r>
          </a:p>
          <a:p>
            <a:pPr algn="just"/>
            <a:endParaRPr lang="es-CO" dirty="0"/>
          </a:p>
          <a:p>
            <a:pPr algn="just"/>
            <a:r>
              <a:rPr lang="es-CO" dirty="0" smtClean="0"/>
              <a:t>Llamadas </a:t>
            </a:r>
            <a:r>
              <a:rPr lang="es-CO" dirty="0"/>
              <a:t>Recibidas: Se atendieron satisfactoriamente 190 llamadas, lo que representa el 93% del volumen total. </a:t>
            </a:r>
            <a:r>
              <a:rPr lang="es-CO" dirty="0" smtClean="0"/>
              <a:t>Este </a:t>
            </a:r>
            <a:r>
              <a:rPr lang="es-CO" dirty="0"/>
              <a:t>indicador refleja una alta capacidad de respuesta </a:t>
            </a:r>
            <a:r>
              <a:rPr lang="es-CO" dirty="0" smtClean="0"/>
              <a:t>a </a:t>
            </a:r>
            <a:r>
              <a:rPr lang="es-CO" dirty="0"/>
              <a:t>las consultas de los usuarios</a:t>
            </a:r>
            <a:r>
              <a:rPr lang="es-CO" dirty="0" smtClean="0"/>
              <a:t>.</a:t>
            </a:r>
          </a:p>
          <a:p>
            <a:pPr algn="just"/>
            <a:endParaRPr lang="es-CO" dirty="0"/>
          </a:p>
          <a:p>
            <a:pPr algn="just"/>
            <a:r>
              <a:rPr lang="es-CO" smtClean="0"/>
              <a:t>Llamadas </a:t>
            </a:r>
            <a:r>
              <a:rPr lang="es-CO" dirty="0"/>
              <a:t>Perdidas: Se identificaron 15 llamadas perdidas, equivalentes al 7% del total</a:t>
            </a:r>
            <a:r>
              <a:rPr lang="es-CO" dirty="0" smtClean="0"/>
              <a:t>.</a:t>
            </a:r>
          </a:p>
          <a:p>
            <a:pPr algn="just"/>
            <a:endParaRPr lang="es-CO" dirty="0"/>
          </a:p>
          <a:p>
            <a:pPr algn="just"/>
            <a:r>
              <a:rPr lang="es-CO" dirty="0" smtClean="0"/>
              <a:t>Análisis </a:t>
            </a:r>
            <a:r>
              <a:rPr lang="es-CO" dirty="0"/>
              <a:t>de </a:t>
            </a:r>
            <a:r>
              <a:rPr lang="es-CO" dirty="0" smtClean="0"/>
              <a:t>Operatividad. La </a:t>
            </a:r>
            <a:r>
              <a:rPr lang="es-CO" dirty="0"/>
              <a:t>efectividad del canal telefónico se mantiene en niveles óptimos con un 93% de atención presencial. No obstante, el registro de un 7% de llamadas perdidas señala una oportunidad de mejora para fortalecer la cobertura en horarios de alta demanda, garantizando que ningún requerimiento ciudadano quede sin gestionar.</a:t>
            </a:r>
          </a:p>
        </p:txBody>
      </p:sp>
    </p:spTree>
    <p:extLst>
      <p:ext uri="{BB962C8B-B14F-4D97-AF65-F5344CB8AC3E}">
        <p14:creationId xmlns:p14="http://schemas.microsoft.com/office/powerpoint/2010/main" val="112985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4342755" y="364719"/>
            <a:ext cx="3898568" cy="369332"/>
          </a:xfrm>
          <a:prstGeom prst="rect">
            <a:avLst/>
          </a:prstGeom>
        </p:spPr>
        <p:txBody>
          <a:bodyPr wrap="none">
            <a:spAutoFit/>
          </a:bodyPr>
          <a:lstStyle/>
          <a:p>
            <a:r>
              <a:rPr lang="es-CO" b="1" dirty="0" smtClean="0"/>
              <a:t>GESTIÓN DE CORREOS ELECTRÓNICOS </a:t>
            </a:r>
            <a:endParaRPr lang="es-CO" b="1" dirty="0"/>
          </a:p>
        </p:txBody>
      </p:sp>
      <p:sp>
        <p:nvSpPr>
          <p:cNvPr id="3" name="Rectángulo 2"/>
          <p:cNvSpPr/>
          <p:nvPr/>
        </p:nvSpPr>
        <p:spPr>
          <a:xfrm>
            <a:off x="5408735" y="949596"/>
            <a:ext cx="6096000" cy="5355312"/>
          </a:xfrm>
          <a:prstGeom prst="rect">
            <a:avLst/>
          </a:prstGeom>
        </p:spPr>
        <p:txBody>
          <a:bodyPr>
            <a:spAutoFit/>
          </a:bodyPr>
          <a:lstStyle/>
          <a:p>
            <a:pPr algn="just"/>
            <a:r>
              <a:rPr lang="es-CO" dirty="0"/>
              <a:t>Durante el periodo evaluado, la operatividad a través de los canales virtuales registró un consolidado total de 104 interacciones. </a:t>
            </a:r>
            <a:endParaRPr lang="es-CO" dirty="0" smtClean="0"/>
          </a:p>
          <a:p>
            <a:pPr algn="just"/>
            <a:endParaRPr lang="es-CO" dirty="0"/>
          </a:p>
          <a:p>
            <a:pPr algn="just"/>
            <a:r>
              <a:rPr lang="es-CO" dirty="0" smtClean="0"/>
              <a:t>La </a:t>
            </a:r>
            <a:r>
              <a:rPr lang="es-CO" dirty="0"/>
              <a:t>distribución de la carga de trabajo entre las bandejas institucionales se detalla de la siguiente </a:t>
            </a:r>
            <a:r>
              <a:rPr lang="es-CO" dirty="0" smtClean="0"/>
              <a:t>manera: </a:t>
            </a:r>
            <a:r>
              <a:rPr lang="es-CO" dirty="0" smtClean="0">
                <a:hlinkClick r:id="rId4"/>
              </a:rPr>
              <a:t>atencionalusuario@itp.edu.co</a:t>
            </a:r>
            <a:r>
              <a:rPr lang="es-CO" dirty="0" smtClean="0"/>
              <a:t>: </a:t>
            </a:r>
            <a:r>
              <a:rPr lang="es-CO" dirty="0"/>
              <a:t>Este canal concentró la gran mayoría de la actividad virtual con 102 registros, lo que representa el 97% de la participación total</a:t>
            </a:r>
            <a:r>
              <a:rPr lang="es-CO" dirty="0" smtClean="0"/>
              <a:t>.</a:t>
            </a:r>
          </a:p>
          <a:p>
            <a:pPr algn="just"/>
            <a:endParaRPr lang="es-CO" dirty="0" smtClean="0">
              <a:hlinkClick r:id="rId5"/>
            </a:endParaRPr>
          </a:p>
          <a:p>
            <a:pPr algn="just"/>
            <a:r>
              <a:rPr lang="es-CO" dirty="0" smtClean="0">
                <a:hlinkClick r:id="rId5"/>
              </a:rPr>
              <a:t>notificacionesjudiciales@itp.edu.co</a:t>
            </a:r>
            <a:r>
              <a:rPr lang="es-CO" dirty="0" smtClean="0"/>
              <a:t>: </a:t>
            </a:r>
            <a:r>
              <a:rPr lang="es-CO" dirty="0"/>
              <a:t>Presentó una actividad mínima, recibiendo únicamente 2 registros, equivalentes al 3% del flujo virtual</a:t>
            </a:r>
            <a:r>
              <a:rPr lang="es-CO" dirty="0" smtClean="0"/>
              <a:t>.</a:t>
            </a:r>
          </a:p>
          <a:p>
            <a:pPr algn="just"/>
            <a:endParaRPr lang="es-CO" dirty="0"/>
          </a:p>
          <a:p>
            <a:pPr algn="just"/>
            <a:r>
              <a:rPr lang="es-CO" dirty="0" smtClean="0"/>
              <a:t>Análisis </a:t>
            </a:r>
            <a:r>
              <a:rPr lang="es-CO" dirty="0"/>
              <a:t>de Datos</a:t>
            </a:r>
            <a:r>
              <a:rPr lang="es-CO" dirty="0" smtClean="0"/>
              <a:t>: El </a:t>
            </a:r>
            <a:r>
              <a:rPr lang="es-CO" dirty="0"/>
              <a:t>alto volumen de interacción en la cuenta de atención al usuario subraya su importancia como el principal punto de contacto digital para la comunidad. Por el contrario, el canal de notificaciones judiciales mantiene una frecuencia baja, acorde a la naturaleza específica de sus trámites.</a:t>
            </a:r>
          </a:p>
        </p:txBody>
      </p:sp>
      <p:graphicFrame>
        <p:nvGraphicFramePr>
          <p:cNvPr id="5" name="Objeto 4"/>
          <p:cNvGraphicFramePr>
            <a:graphicFrameLocks noChangeAspect="1"/>
          </p:cNvGraphicFramePr>
          <p:nvPr>
            <p:extLst>
              <p:ext uri="{D42A27DB-BD31-4B8C-83A1-F6EECF244321}">
                <p14:modId xmlns:p14="http://schemas.microsoft.com/office/powerpoint/2010/main" val="2210424297"/>
              </p:ext>
            </p:extLst>
          </p:nvPr>
        </p:nvGraphicFramePr>
        <p:xfrm>
          <a:off x="514350" y="4960938"/>
          <a:ext cx="4762500" cy="819150"/>
        </p:xfrm>
        <a:graphic>
          <a:graphicData uri="http://schemas.openxmlformats.org/presentationml/2006/ole">
            <mc:AlternateContent xmlns:mc="http://schemas.openxmlformats.org/markup-compatibility/2006">
              <mc:Choice xmlns:v="urn:schemas-microsoft-com:vml" Requires="v">
                <p:oleObj spid="_x0000_s6187" name="Hoja de cálculo" r:id="rId6" imgW="4762564" imgH="819122" progId="Excel.Sheet.12">
                  <p:embed/>
                </p:oleObj>
              </mc:Choice>
              <mc:Fallback>
                <p:oleObj name="Hoja de cálculo" r:id="rId6" imgW="4762564" imgH="819122" progId="Excel.Sheet.12">
                  <p:embed/>
                  <p:pic>
                    <p:nvPicPr>
                      <p:cNvPr id="0" name=""/>
                      <p:cNvPicPr/>
                      <p:nvPr/>
                    </p:nvPicPr>
                    <p:blipFill>
                      <a:blip r:embed="rId7"/>
                      <a:stretch>
                        <a:fillRect/>
                      </a:stretch>
                    </p:blipFill>
                    <p:spPr>
                      <a:xfrm>
                        <a:off x="514350" y="4960938"/>
                        <a:ext cx="4762500" cy="819150"/>
                      </a:xfrm>
                      <a:prstGeom prst="rect">
                        <a:avLst/>
                      </a:prstGeom>
                    </p:spPr>
                  </p:pic>
                </p:oleObj>
              </mc:Fallback>
            </mc:AlternateContent>
          </a:graphicData>
        </a:graphic>
      </p:graphicFrame>
      <p:graphicFrame>
        <p:nvGraphicFramePr>
          <p:cNvPr id="8" name="Gráfico 7"/>
          <p:cNvGraphicFramePr>
            <a:graphicFrameLocks/>
          </p:cNvGraphicFramePr>
          <p:nvPr>
            <p:extLst>
              <p:ext uri="{D42A27DB-BD31-4B8C-83A1-F6EECF244321}">
                <p14:modId xmlns:p14="http://schemas.microsoft.com/office/powerpoint/2010/main" val="1433068275"/>
              </p:ext>
            </p:extLst>
          </p:nvPr>
        </p:nvGraphicFramePr>
        <p:xfrm>
          <a:off x="345830" y="1016243"/>
          <a:ext cx="4859216" cy="32216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08922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ángulo 14"/>
          <p:cNvSpPr/>
          <p:nvPr/>
        </p:nvSpPr>
        <p:spPr>
          <a:xfrm>
            <a:off x="3733800" y="424181"/>
            <a:ext cx="6096000" cy="369332"/>
          </a:xfrm>
          <a:prstGeom prst="rect">
            <a:avLst/>
          </a:prstGeom>
        </p:spPr>
        <p:txBody>
          <a:bodyPr>
            <a:spAutoFit/>
          </a:bodyPr>
          <a:lstStyle/>
          <a:p>
            <a:pPr algn="ctr"/>
            <a:r>
              <a:rPr lang="es-CO" b="1" dirty="0"/>
              <a:t>PQRSD </a:t>
            </a:r>
            <a:r>
              <a:rPr lang="es-CO" b="1" dirty="0" smtClean="0"/>
              <a:t>RECIBIDAS POR MODALIDAD DE PETICIÓN </a:t>
            </a:r>
            <a:r>
              <a:rPr lang="es-CO" dirty="0" smtClean="0"/>
              <a:t>  </a:t>
            </a:r>
            <a:endParaRPr lang="es-CO" dirty="0"/>
          </a:p>
        </p:txBody>
      </p:sp>
      <p:pic>
        <p:nvPicPr>
          <p:cNvPr id="2" name="Imagen 1"/>
          <p:cNvPicPr>
            <a:picLocks noChangeAspect="1"/>
          </p:cNvPicPr>
          <p:nvPr/>
        </p:nvPicPr>
        <p:blipFill rotWithShape="1">
          <a:blip r:embed="rId4"/>
          <a:srcRect r="76218"/>
          <a:stretch/>
        </p:blipFill>
        <p:spPr>
          <a:xfrm>
            <a:off x="1174225" y="1115750"/>
            <a:ext cx="2559575" cy="2316158"/>
          </a:xfrm>
          <a:prstGeom prst="rect">
            <a:avLst/>
          </a:prstGeom>
        </p:spPr>
      </p:pic>
      <p:pic>
        <p:nvPicPr>
          <p:cNvPr id="4" name="Imagen 3"/>
          <p:cNvPicPr>
            <a:picLocks noChangeAspect="1"/>
          </p:cNvPicPr>
          <p:nvPr/>
        </p:nvPicPr>
        <p:blipFill rotWithShape="1">
          <a:blip r:embed="rId5"/>
          <a:srcRect r="78134"/>
          <a:stretch/>
        </p:blipFill>
        <p:spPr>
          <a:xfrm>
            <a:off x="3998160" y="1032179"/>
            <a:ext cx="2648507" cy="2366000"/>
          </a:xfrm>
          <a:prstGeom prst="rect">
            <a:avLst/>
          </a:prstGeom>
        </p:spPr>
      </p:pic>
      <p:pic>
        <p:nvPicPr>
          <p:cNvPr id="5" name="Imagen 4"/>
          <p:cNvPicPr>
            <a:picLocks noChangeAspect="1"/>
          </p:cNvPicPr>
          <p:nvPr/>
        </p:nvPicPr>
        <p:blipFill rotWithShape="1">
          <a:blip r:embed="rId6"/>
          <a:srcRect r="76537"/>
          <a:stretch/>
        </p:blipFill>
        <p:spPr>
          <a:xfrm>
            <a:off x="6646667" y="1186849"/>
            <a:ext cx="2526135" cy="2136796"/>
          </a:xfrm>
          <a:prstGeom prst="rect">
            <a:avLst/>
          </a:prstGeom>
        </p:spPr>
      </p:pic>
      <p:pic>
        <p:nvPicPr>
          <p:cNvPr id="6" name="Imagen 5"/>
          <p:cNvPicPr>
            <a:picLocks noChangeAspect="1"/>
          </p:cNvPicPr>
          <p:nvPr/>
        </p:nvPicPr>
        <p:blipFill rotWithShape="1">
          <a:blip r:embed="rId7"/>
          <a:srcRect r="76111"/>
          <a:stretch/>
        </p:blipFill>
        <p:spPr>
          <a:xfrm>
            <a:off x="1066913" y="3665872"/>
            <a:ext cx="2774198" cy="2546180"/>
          </a:xfrm>
          <a:prstGeom prst="rect">
            <a:avLst/>
          </a:prstGeom>
        </p:spPr>
      </p:pic>
      <p:pic>
        <p:nvPicPr>
          <p:cNvPr id="7" name="Imagen 6"/>
          <p:cNvPicPr>
            <a:picLocks noChangeAspect="1"/>
          </p:cNvPicPr>
          <p:nvPr/>
        </p:nvPicPr>
        <p:blipFill rotWithShape="1">
          <a:blip r:embed="rId8"/>
          <a:srcRect r="77601"/>
          <a:stretch/>
        </p:blipFill>
        <p:spPr>
          <a:xfrm>
            <a:off x="3328787" y="3580130"/>
            <a:ext cx="2691007" cy="2631922"/>
          </a:xfrm>
          <a:prstGeom prst="rect">
            <a:avLst/>
          </a:prstGeom>
        </p:spPr>
      </p:pic>
      <p:pic>
        <p:nvPicPr>
          <p:cNvPr id="8" name="Imagen 7"/>
          <p:cNvPicPr>
            <a:picLocks noChangeAspect="1"/>
          </p:cNvPicPr>
          <p:nvPr/>
        </p:nvPicPr>
        <p:blipFill rotWithShape="1">
          <a:blip r:embed="rId9"/>
          <a:srcRect r="74089"/>
          <a:stretch/>
        </p:blipFill>
        <p:spPr>
          <a:xfrm>
            <a:off x="4895549" y="3630372"/>
            <a:ext cx="3031452" cy="2565145"/>
          </a:xfrm>
          <a:prstGeom prst="rect">
            <a:avLst/>
          </a:prstGeom>
        </p:spPr>
      </p:pic>
      <p:pic>
        <p:nvPicPr>
          <p:cNvPr id="9" name="Imagen 8"/>
          <p:cNvPicPr>
            <a:picLocks noChangeAspect="1"/>
          </p:cNvPicPr>
          <p:nvPr/>
        </p:nvPicPr>
        <p:blipFill rotWithShape="1">
          <a:blip r:embed="rId10"/>
          <a:srcRect r="73050"/>
          <a:stretch/>
        </p:blipFill>
        <p:spPr>
          <a:xfrm>
            <a:off x="6885092" y="3603996"/>
            <a:ext cx="3292756" cy="2696528"/>
          </a:xfrm>
          <a:prstGeom prst="rect">
            <a:avLst/>
          </a:prstGeom>
        </p:spPr>
      </p:pic>
    </p:spTree>
    <p:extLst>
      <p:ext uri="{BB962C8B-B14F-4D97-AF65-F5344CB8AC3E}">
        <p14:creationId xmlns:p14="http://schemas.microsoft.com/office/powerpoint/2010/main" val="260071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344141314"/>
              </p:ext>
            </p:extLst>
          </p:nvPr>
        </p:nvGraphicFramePr>
        <p:xfrm>
          <a:off x="2940658" y="589085"/>
          <a:ext cx="6735641" cy="305093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527539" y="3798278"/>
            <a:ext cx="10541977" cy="2308324"/>
          </a:xfrm>
          <a:prstGeom prst="rect">
            <a:avLst/>
          </a:prstGeom>
        </p:spPr>
        <p:txBody>
          <a:bodyPr wrap="square">
            <a:spAutoFit/>
          </a:bodyPr>
          <a:lstStyle/>
          <a:p>
            <a:pPr algn="just"/>
            <a:r>
              <a:rPr lang="es-CO" dirty="0" smtClean="0"/>
              <a:t>Durante </a:t>
            </a:r>
            <a:r>
              <a:rPr lang="es-CO" dirty="0"/>
              <a:t>el periodo evaluado, se gestionaron 342 trámites. El reporte destaca una operatividad enfocada en la resolución de consultas, donde las Peticiones de Información e Interés Particular sumaron el 58% de los casos (198 solicitudes). El volumen restante (42%) se clasificó en la categoría "Otro". Finalmente, la gestión evidencia un clima de </a:t>
            </a:r>
            <a:r>
              <a:rPr lang="es-CO" dirty="0" smtClean="0"/>
              <a:t>satisfacción </a:t>
            </a:r>
            <a:r>
              <a:rPr lang="es-CO" dirty="0"/>
              <a:t>o baja conflictividad, registrando solo una </a:t>
            </a:r>
            <a:r>
              <a:rPr lang="es-CO" dirty="0" smtClean="0"/>
              <a:t>(1) queja </a:t>
            </a:r>
            <a:r>
              <a:rPr lang="es-CO" dirty="0"/>
              <a:t>y la ausencia total de reclamos o denuncias.</a:t>
            </a:r>
            <a:endParaRPr lang="es-CO" dirty="0" smtClean="0"/>
          </a:p>
          <a:p>
            <a:pPr algn="just"/>
            <a:endParaRPr lang="es-CO" dirty="0" smtClean="0"/>
          </a:p>
          <a:p>
            <a:pPr algn="just"/>
            <a:r>
              <a:rPr lang="es-CO" dirty="0" smtClean="0"/>
              <a:t>Este panorama </a:t>
            </a:r>
            <a:r>
              <a:rPr lang="es-CO" dirty="0"/>
              <a:t>refleja una dinámica institucional orientada principalmente hacia la gestión administrativa y la resolución de dudas, con un indicador de satisfacción positivo dada la nula incidencia de reclamaciones.</a:t>
            </a:r>
          </a:p>
        </p:txBody>
      </p:sp>
    </p:spTree>
    <p:extLst>
      <p:ext uri="{BB962C8B-B14F-4D97-AF65-F5344CB8AC3E}">
        <p14:creationId xmlns:p14="http://schemas.microsoft.com/office/powerpoint/2010/main" val="426634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543038" y="474757"/>
            <a:ext cx="7535270" cy="646331"/>
          </a:xfrm>
          <a:prstGeom prst="rect">
            <a:avLst/>
          </a:prstGeom>
        </p:spPr>
        <p:txBody>
          <a:bodyPr wrap="square">
            <a:spAutoFit/>
          </a:bodyPr>
          <a:lstStyle/>
          <a:p>
            <a:pPr algn="just"/>
            <a:r>
              <a:rPr lang="pt-BR" b="1" dirty="0"/>
              <a:t>P Q R </a:t>
            </a:r>
            <a:r>
              <a:rPr lang="pt-BR" b="1"/>
              <a:t>S </a:t>
            </a:r>
            <a:r>
              <a:rPr lang="pt-BR" b="1" smtClean="0"/>
              <a:t>D - </a:t>
            </a:r>
            <a:r>
              <a:rPr lang="es-CO" b="1" dirty="0"/>
              <a:t>ASIGNADAS A DEPENDENCIAS Y GRUPOS INTERNOS DE TRABAJO</a:t>
            </a:r>
          </a:p>
          <a:p>
            <a:pPr algn="just"/>
            <a:endParaRPr lang="pt-BR" dirty="0"/>
          </a:p>
        </p:txBody>
      </p:sp>
      <p:graphicFrame>
        <p:nvGraphicFramePr>
          <p:cNvPr id="2" name="Objeto 1"/>
          <p:cNvGraphicFramePr>
            <a:graphicFrameLocks noChangeAspect="1"/>
          </p:cNvGraphicFramePr>
          <p:nvPr>
            <p:extLst>
              <p:ext uri="{D42A27DB-BD31-4B8C-83A1-F6EECF244321}">
                <p14:modId xmlns:p14="http://schemas.microsoft.com/office/powerpoint/2010/main" val="2605513995"/>
              </p:ext>
            </p:extLst>
          </p:nvPr>
        </p:nvGraphicFramePr>
        <p:xfrm>
          <a:off x="776748" y="977813"/>
          <a:ext cx="5734050" cy="2867025"/>
        </p:xfrm>
        <a:graphic>
          <a:graphicData uri="http://schemas.openxmlformats.org/presentationml/2006/ole">
            <mc:AlternateContent xmlns:mc="http://schemas.openxmlformats.org/markup-compatibility/2006">
              <mc:Choice xmlns:v="urn:schemas-microsoft-com:vml" Requires="v">
                <p:oleObj spid="_x0000_s7176" name="Hoja de cálculo" r:id="rId4" imgW="5734210" imgH="2866925" progId="Excel.Sheet.12">
                  <p:embed/>
                </p:oleObj>
              </mc:Choice>
              <mc:Fallback>
                <p:oleObj name="Hoja de cálculo" r:id="rId4" imgW="5734210" imgH="2866925" progId="Excel.Sheet.12">
                  <p:embed/>
                  <p:pic>
                    <p:nvPicPr>
                      <p:cNvPr id="0" name=""/>
                      <p:cNvPicPr/>
                      <p:nvPr/>
                    </p:nvPicPr>
                    <p:blipFill>
                      <a:blip r:embed="rId5"/>
                      <a:stretch>
                        <a:fillRect/>
                      </a:stretch>
                    </p:blipFill>
                    <p:spPr>
                      <a:xfrm>
                        <a:off x="776748" y="977813"/>
                        <a:ext cx="5734050" cy="2867025"/>
                      </a:xfrm>
                      <a:prstGeom prst="rect">
                        <a:avLst/>
                      </a:prstGeom>
                    </p:spPr>
                  </p:pic>
                </p:oleObj>
              </mc:Fallback>
            </mc:AlternateContent>
          </a:graphicData>
        </a:graphic>
      </p:graphicFrame>
      <p:graphicFrame>
        <p:nvGraphicFramePr>
          <p:cNvPr id="7" name="Gráfico 6"/>
          <p:cNvGraphicFramePr>
            <a:graphicFrameLocks/>
          </p:cNvGraphicFramePr>
          <p:nvPr>
            <p:extLst>
              <p:ext uri="{D42A27DB-BD31-4B8C-83A1-F6EECF244321}">
                <p14:modId xmlns:p14="http://schemas.microsoft.com/office/powerpoint/2010/main" val="3176300706"/>
              </p:ext>
            </p:extLst>
          </p:nvPr>
        </p:nvGraphicFramePr>
        <p:xfrm>
          <a:off x="6403547" y="977812"/>
          <a:ext cx="4938530" cy="2867025"/>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ángulo 2"/>
          <p:cNvSpPr/>
          <p:nvPr/>
        </p:nvSpPr>
        <p:spPr>
          <a:xfrm>
            <a:off x="691662" y="4237782"/>
            <a:ext cx="10386646" cy="1477328"/>
          </a:xfrm>
          <a:prstGeom prst="rect">
            <a:avLst/>
          </a:prstGeom>
        </p:spPr>
        <p:txBody>
          <a:bodyPr wrap="square">
            <a:spAutoFit/>
          </a:bodyPr>
          <a:lstStyle/>
          <a:p>
            <a:pPr algn="just"/>
            <a:r>
              <a:rPr lang="es-CO" dirty="0"/>
              <a:t>Durante el </a:t>
            </a:r>
            <a:r>
              <a:rPr lang="es-CO" dirty="0" smtClean="0"/>
              <a:t>mes de octubre de 2025, periodo </a:t>
            </a:r>
            <a:r>
              <a:rPr lang="es-CO" dirty="0"/>
              <a:t>reportado, se procesaron un total de 342 solicitudes distribuidas en 13 dependencias institucionales. </a:t>
            </a:r>
            <a:endParaRPr lang="es-CO" dirty="0" smtClean="0"/>
          </a:p>
          <a:p>
            <a:pPr algn="just"/>
            <a:endParaRPr lang="es-CO" dirty="0"/>
          </a:p>
          <a:p>
            <a:pPr algn="just"/>
            <a:r>
              <a:rPr lang="es-CO" dirty="0" smtClean="0"/>
              <a:t>El </a:t>
            </a:r>
            <a:r>
              <a:rPr lang="es-CO" dirty="0"/>
              <a:t>desempeño general muestra un balance positivo con un cumplimiento global del 90%, logrando cerrar 309 casos y dejando </a:t>
            </a:r>
            <a:r>
              <a:rPr lang="es-CO" dirty="0" smtClean="0"/>
              <a:t>33 PQRSD pendientes </a:t>
            </a:r>
            <a:r>
              <a:rPr lang="es-CO" dirty="0"/>
              <a:t>de atención.</a:t>
            </a:r>
          </a:p>
        </p:txBody>
      </p:sp>
    </p:spTree>
    <p:extLst>
      <p:ext uri="{BB962C8B-B14F-4D97-AF65-F5344CB8AC3E}">
        <p14:creationId xmlns:p14="http://schemas.microsoft.com/office/powerpoint/2010/main" val="39562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639465" y="457172"/>
            <a:ext cx="5536131" cy="369332"/>
          </a:xfrm>
          <a:prstGeom prst="rect">
            <a:avLst/>
          </a:prstGeom>
        </p:spPr>
        <p:txBody>
          <a:bodyPr wrap="none">
            <a:spAutoFit/>
          </a:bodyPr>
          <a:lstStyle/>
          <a:p>
            <a:r>
              <a:rPr lang="es-CO" b="1" dirty="0"/>
              <a:t>GESTIÓN DE TRASLADOS Y ACCESO A LA INFORMACIÓN </a:t>
            </a:r>
          </a:p>
        </p:txBody>
      </p:sp>
      <p:sp>
        <p:nvSpPr>
          <p:cNvPr id="3" name="Rectángulo 2"/>
          <p:cNvSpPr/>
          <p:nvPr/>
        </p:nvSpPr>
        <p:spPr>
          <a:xfrm>
            <a:off x="659423" y="1001581"/>
            <a:ext cx="10673861" cy="4524315"/>
          </a:xfrm>
          <a:prstGeom prst="rect">
            <a:avLst/>
          </a:prstGeom>
        </p:spPr>
        <p:txBody>
          <a:bodyPr wrap="square">
            <a:spAutoFit/>
          </a:bodyPr>
          <a:lstStyle/>
          <a:p>
            <a:pPr algn="just"/>
            <a:r>
              <a:rPr lang="es-CO" dirty="0" smtClean="0"/>
              <a:t>La Institución </a:t>
            </a:r>
            <a:r>
              <a:rPr lang="es-CO" dirty="0"/>
              <a:t>Universitaria del Putumayo, a través de su Oficina de Atención al Usuario, ha establecido tiempos de respuesta diferenciados según la naturaleza de la solicitud para garantizar un acceso a la información eficiente y oportuno. </a:t>
            </a:r>
            <a:endParaRPr lang="es-CO" dirty="0" smtClean="0"/>
          </a:p>
          <a:p>
            <a:pPr algn="just"/>
            <a:endParaRPr lang="es-CO" dirty="0"/>
          </a:p>
          <a:p>
            <a:pPr algn="just"/>
            <a:r>
              <a:rPr lang="es-CO" dirty="0" smtClean="0"/>
              <a:t>Durante </a:t>
            </a:r>
            <a:r>
              <a:rPr lang="es-CO" dirty="0"/>
              <a:t>el periodo reportado, se recibieron un total de 342 solicitudes de PQRSD, de las cuales se gestionaron exitosamente el 90% (309 casos</a:t>
            </a:r>
            <a:r>
              <a:rPr lang="es-CO" dirty="0" smtClean="0"/>
              <a:t>).</a:t>
            </a:r>
          </a:p>
          <a:p>
            <a:pPr algn="just"/>
            <a:endParaRPr lang="es-CO" dirty="0" smtClean="0"/>
          </a:p>
          <a:p>
            <a:pPr algn="just"/>
            <a:r>
              <a:rPr lang="es-CO" dirty="0" smtClean="0"/>
              <a:t>Aspectos </a:t>
            </a:r>
            <a:r>
              <a:rPr lang="es-CO" dirty="0"/>
              <a:t>Relevantes de la </a:t>
            </a:r>
            <a:r>
              <a:rPr lang="es-CO" dirty="0" smtClean="0"/>
              <a:t>Gestión Eficiencia </a:t>
            </a:r>
            <a:r>
              <a:rPr lang="es-CO" dirty="0"/>
              <a:t>en Traslados: Las solicitudes que requieren ser remitidas a otras dependencias (Traslados por Competencia) y requerimientos de Entes de Control cuentan con el plazo más breve de respuesta (5 días), priorizando la celeridad en el trámite administrativo</a:t>
            </a:r>
            <a:r>
              <a:rPr lang="es-CO" dirty="0" smtClean="0"/>
              <a:t>. </a:t>
            </a:r>
          </a:p>
          <a:p>
            <a:pPr algn="just"/>
            <a:endParaRPr lang="es-CO" dirty="0"/>
          </a:p>
          <a:p>
            <a:pPr algn="just"/>
            <a:r>
              <a:rPr lang="es-CO" dirty="0" smtClean="0"/>
              <a:t>Transparencia </a:t>
            </a:r>
            <a:r>
              <a:rPr lang="es-CO" dirty="0"/>
              <a:t>y Acceso: La expedición de copias de documentos y la atención a solicitudes generales se mantienen bajo estrictos rangos de 5 a 10 días para asegurar el derecho fundamental al acceso a la </a:t>
            </a:r>
            <a:r>
              <a:rPr lang="es-CO" dirty="0" smtClean="0"/>
              <a:t>información.</a:t>
            </a:r>
          </a:p>
          <a:p>
            <a:pPr algn="just"/>
            <a:endParaRPr lang="es-CO" dirty="0"/>
          </a:p>
          <a:p>
            <a:pPr algn="just"/>
            <a:r>
              <a:rPr lang="es-CO" dirty="0" smtClean="0"/>
              <a:t>Estado </a:t>
            </a:r>
            <a:r>
              <a:rPr lang="es-CO" dirty="0"/>
              <a:t>de Trámites: Al cierre del informe, un 10% de las solicitudes (33 casos) permanecen pendientes de respuesta, lo que refleja un alto índice de operatividad en la gestión de la información institucional.</a:t>
            </a:r>
          </a:p>
        </p:txBody>
      </p:sp>
    </p:spTree>
    <p:extLst>
      <p:ext uri="{BB962C8B-B14F-4D97-AF65-F5344CB8AC3E}">
        <p14:creationId xmlns:p14="http://schemas.microsoft.com/office/powerpoint/2010/main" val="2524292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2179</TotalTime>
  <Words>928</Words>
  <Application>Microsoft Office PowerPoint</Application>
  <PresentationFormat>Panorámica</PresentationFormat>
  <Paragraphs>59</Paragraphs>
  <Slides>10</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SALA 2-01</cp:lastModifiedBy>
  <cp:revision>177</cp:revision>
  <dcterms:created xsi:type="dcterms:W3CDTF">2025-07-15T21:29:47Z</dcterms:created>
  <dcterms:modified xsi:type="dcterms:W3CDTF">2026-04-07T08:43:54Z</dcterms:modified>
</cp:coreProperties>
</file>